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5720000" cy="32918400"/>
  <p:notesSz cx="6858000" cy="9144000"/>
  <p:defaultTextStyle>
    <a:defPPr>
      <a:defRPr lang="en-US"/>
    </a:defPPr>
    <a:lvl1pPr marL="0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1pPr>
    <a:lvl2pPr marL="2246772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2pPr>
    <a:lvl3pPr marL="4493544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3pPr>
    <a:lvl4pPr marL="6740317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4pPr>
    <a:lvl5pPr marL="8987089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5pPr>
    <a:lvl6pPr marL="11233861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6pPr>
    <a:lvl7pPr marL="13480633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7pPr>
    <a:lvl8pPr marL="15727406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8pPr>
    <a:lvl9pPr marL="17974178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CD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78" autoAdjust="0"/>
  </p:normalViewPr>
  <p:slideViewPr>
    <p:cSldViewPr>
      <p:cViewPr varScale="1">
        <p:scale>
          <a:sx n="19" d="100"/>
          <a:sy n="19" d="100"/>
        </p:scale>
        <p:origin x="396" y="102"/>
      </p:cViewPr>
      <p:guideLst>
        <p:guide orient="horz" pos="10368"/>
        <p:guide pos="14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0226042"/>
            <a:ext cx="388620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0" y="18653760"/>
            <a:ext cx="320040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46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93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4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87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233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480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72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97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0" y="1318265"/>
            <a:ext cx="1028700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318265"/>
            <a:ext cx="3009900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65" y="21153122"/>
            <a:ext cx="38862000" cy="6537960"/>
          </a:xfrm>
        </p:spPr>
        <p:txBody>
          <a:bodyPr anchor="t"/>
          <a:lstStyle>
            <a:lvl1pPr algn="l">
              <a:defRPr sz="19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65" y="13952225"/>
            <a:ext cx="38862000" cy="7200898"/>
          </a:xfrm>
        </p:spPr>
        <p:txBody>
          <a:bodyPr anchor="b"/>
          <a:lstStyle>
            <a:lvl1pPr marL="0" indent="0">
              <a:buNone/>
              <a:defRPr sz="9800">
                <a:solidFill>
                  <a:schemeClr val="tx1">
                    <a:tint val="75000"/>
                  </a:schemeClr>
                </a:solidFill>
              </a:defRPr>
            </a:lvl1pPr>
            <a:lvl2pPr marL="2246772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49354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3pPr>
            <a:lvl4pPr marL="674031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4pPr>
            <a:lvl5pPr marL="8987089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5pPr>
            <a:lvl6pPr marL="11233861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6pPr>
            <a:lvl7pPr marL="13480633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7pPr>
            <a:lvl8pPr marL="1572740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8pPr>
            <a:lvl9pPr marL="1797417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7680963"/>
            <a:ext cx="20193000" cy="21724622"/>
          </a:xfrm>
        </p:spPr>
        <p:txBody>
          <a:bodyPr/>
          <a:lstStyle>
            <a:lvl1pPr>
              <a:defRPr sz="13800"/>
            </a:lvl1pPr>
            <a:lvl2pPr>
              <a:defRPr sz="118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0" y="7680963"/>
            <a:ext cx="20193000" cy="21724622"/>
          </a:xfrm>
        </p:spPr>
        <p:txBody>
          <a:bodyPr/>
          <a:lstStyle>
            <a:lvl1pPr>
              <a:defRPr sz="13800"/>
            </a:lvl1pPr>
            <a:lvl2pPr>
              <a:defRPr sz="11800"/>
            </a:lvl2pPr>
            <a:lvl3pPr>
              <a:defRPr sz="98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7368542"/>
            <a:ext cx="20200940" cy="3070858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6772" indent="0">
              <a:buNone/>
              <a:defRPr sz="9800" b="1"/>
            </a:lvl2pPr>
            <a:lvl3pPr marL="4493544" indent="0">
              <a:buNone/>
              <a:defRPr sz="8800" b="1"/>
            </a:lvl3pPr>
            <a:lvl4pPr marL="6740317" indent="0">
              <a:buNone/>
              <a:defRPr sz="7900" b="1"/>
            </a:lvl4pPr>
            <a:lvl5pPr marL="8987089" indent="0">
              <a:buNone/>
              <a:defRPr sz="7900" b="1"/>
            </a:lvl5pPr>
            <a:lvl6pPr marL="11233861" indent="0">
              <a:buNone/>
              <a:defRPr sz="7900" b="1"/>
            </a:lvl6pPr>
            <a:lvl7pPr marL="13480633" indent="0">
              <a:buNone/>
              <a:defRPr sz="7900" b="1"/>
            </a:lvl7pPr>
            <a:lvl8pPr marL="15727406" indent="0">
              <a:buNone/>
              <a:defRPr sz="7900" b="1"/>
            </a:lvl8pPr>
            <a:lvl9pPr marL="17974178" indent="0">
              <a:buNone/>
              <a:defRPr sz="7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0" y="10439400"/>
            <a:ext cx="20200940" cy="18966182"/>
          </a:xfrm>
        </p:spPr>
        <p:txBody>
          <a:bodyPr/>
          <a:lstStyle>
            <a:lvl1pPr>
              <a:defRPr sz="11800"/>
            </a:lvl1pPr>
            <a:lvl2pPr>
              <a:defRPr sz="98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28" y="7368542"/>
            <a:ext cx="20208875" cy="3070858"/>
          </a:xfrm>
        </p:spPr>
        <p:txBody>
          <a:bodyPr anchor="b"/>
          <a:lstStyle>
            <a:lvl1pPr marL="0" indent="0">
              <a:buNone/>
              <a:defRPr sz="11800" b="1"/>
            </a:lvl1pPr>
            <a:lvl2pPr marL="2246772" indent="0">
              <a:buNone/>
              <a:defRPr sz="9800" b="1"/>
            </a:lvl2pPr>
            <a:lvl3pPr marL="4493544" indent="0">
              <a:buNone/>
              <a:defRPr sz="8800" b="1"/>
            </a:lvl3pPr>
            <a:lvl4pPr marL="6740317" indent="0">
              <a:buNone/>
              <a:defRPr sz="7900" b="1"/>
            </a:lvl4pPr>
            <a:lvl5pPr marL="8987089" indent="0">
              <a:buNone/>
              <a:defRPr sz="7900" b="1"/>
            </a:lvl5pPr>
            <a:lvl6pPr marL="11233861" indent="0">
              <a:buNone/>
              <a:defRPr sz="7900" b="1"/>
            </a:lvl6pPr>
            <a:lvl7pPr marL="13480633" indent="0">
              <a:buNone/>
              <a:defRPr sz="7900" b="1"/>
            </a:lvl7pPr>
            <a:lvl8pPr marL="15727406" indent="0">
              <a:buNone/>
              <a:defRPr sz="7900" b="1"/>
            </a:lvl8pPr>
            <a:lvl9pPr marL="17974178" indent="0">
              <a:buNone/>
              <a:defRPr sz="7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28" y="10439400"/>
            <a:ext cx="20208875" cy="18966182"/>
          </a:xfrm>
        </p:spPr>
        <p:txBody>
          <a:bodyPr/>
          <a:lstStyle>
            <a:lvl1pPr>
              <a:defRPr sz="11800"/>
            </a:lvl1pPr>
            <a:lvl2pPr>
              <a:defRPr sz="9800"/>
            </a:lvl2pPr>
            <a:lvl3pPr>
              <a:defRPr sz="88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3" y="1310640"/>
            <a:ext cx="15041565" cy="5577840"/>
          </a:xfrm>
        </p:spPr>
        <p:txBody>
          <a:bodyPr anchor="b"/>
          <a:lstStyle>
            <a:lvl1pPr algn="l">
              <a:defRPr sz="9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0" y="1310643"/>
            <a:ext cx="25558750" cy="28094942"/>
          </a:xfrm>
        </p:spPr>
        <p:txBody>
          <a:bodyPr/>
          <a:lstStyle>
            <a:lvl1pPr>
              <a:defRPr sz="15700"/>
            </a:lvl1pPr>
            <a:lvl2pPr>
              <a:defRPr sz="13800"/>
            </a:lvl2pPr>
            <a:lvl3pPr>
              <a:defRPr sz="11800"/>
            </a:lvl3pPr>
            <a:lvl4pPr>
              <a:defRPr sz="9800"/>
            </a:lvl4pPr>
            <a:lvl5pPr>
              <a:defRPr sz="9800"/>
            </a:lvl5pPr>
            <a:lvl6pPr>
              <a:defRPr sz="9800"/>
            </a:lvl6pPr>
            <a:lvl7pPr>
              <a:defRPr sz="9800"/>
            </a:lvl7pPr>
            <a:lvl8pPr>
              <a:defRPr sz="9800"/>
            </a:lvl8pPr>
            <a:lvl9pPr>
              <a:defRPr sz="9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3" y="6888483"/>
            <a:ext cx="15041565" cy="22517102"/>
          </a:xfrm>
        </p:spPr>
        <p:txBody>
          <a:bodyPr/>
          <a:lstStyle>
            <a:lvl1pPr marL="0" indent="0">
              <a:buNone/>
              <a:defRPr sz="6900"/>
            </a:lvl1pPr>
            <a:lvl2pPr marL="2246772" indent="0">
              <a:buNone/>
              <a:defRPr sz="5900"/>
            </a:lvl2pPr>
            <a:lvl3pPr marL="4493544" indent="0">
              <a:buNone/>
              <a:defRPr sz="4900"/>
            </a:lvl3pPr>
            <a:lvl4pPr marL="6740317" indent="0">
              <a:buNone/>
              <a:defRPr sz="4400"/>
            </a:lvl4pPr>
            <a:lvl5pPr marL="8987089" indent="0">
              <a:buNone/>
              <a:defRPr sz="4400"/>
            </a:lvl5pPr>
            <a:lvl6pPr marL="11233861" indent="0">
              <a:buNone/>
              <a:defRPr sz="4400"/>
            </a:lvl6pPr>
            <a:lvl7pPr marL="13480633" indent="0">
              <a:buNone/>
              <a:defRPr sz="4400"/>
            </a:lvl7pPr>
            <a:lvl8pPr marL="15727406" indent="0">
              <a:buNone/>
              <a:defRPr sz="4400"/>
            </a:lvl8pPr>
            <a:lvl9pPr marL="17974178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0" y="23042880"/>
            <a:ext cx="27432000" cy="2720342"/>
          </a:xfrm>
        </p:spPr>
        <p:txBody>
          <a:bodyPr anchor="b"/>
          <a:lstStyle>
            <a:lvl1pPr algn="l">
              <a:defRPr sz="9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0" y="2941320"/>
            <a:ext cx="27432000" cy="19751040"/>
          </a:xfrm>
        </p:spPr>
        <p:txBody>
          <a:bodyPr/>
          <a:lstStyle>
            <a:lvl1pPr marL="0" indent="0">
              <a:buNone/>
              <a:defRPr sz="15700"/>
            </a:lvl1pPr>
            <a:lvl2pPr marL="2246772" indent="0">
              <a:buNone/>
              <a:defRPr sz="13800"/>
            </a:lvl2pPr>
            <a:lvl3pPr marL="4493544" indent="0">
              <a:buNone/>
              <a:defRPr sz="11800"/>
            </a:lvl3pPr>
            <a:lvl4pPr marL="6740317" indent="0">
              <a:buNone/>
              <a:defRPr sz="9800"/>
            </a:lvl4pPr>
            <a:lvl5pPr marL="8987089" indent="0">
              <a:buNone/>
              <a:defRPr sz="9800"/>
            </a:lvl5pPr>
            <a:lvl6pPr marL="11233861" indent="0">
              <a:buNone/>
              <a:defRPr sz="9800"/>
            </a:lvl6pPr>
            <a:lvl7pPr marL="13480633" indent="0">
              <a:buNone/>
              <a:defRPr sz="9800"/>
            </a:lvl7pPr>
            <a:lvl8pPr marL="15727406" indent="0">
              <a:buNone/>
              <a:defRPr sz="9800"/>
            </a:lvl8pPr>
            <a:lvl9pPr marL="17974178" indent="0">
              <a:buNone/>
              <a:defRPr sz="9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0" y="25763222"/>
            <a:ext cx="27432000" cy="3863338"/>
          </a:xfrm>
        </p:spPr>
        <p:txBody>
          <a:bodyPr/>
          <a:lstStyle>
            <a:lvl1pPr marL="0" indent="0">
              <a:buNone/>
              <a:defRPr sz="6900"/>
            </a:lvl1pPr>
            <a:lvl2pPr marL="2246772" indent="0">
              <a:buNone/>
              <a:defRPr sz="5900"/>
            </a:lvl2pPr>
            <a:lvl3pPr marL="4493544" indent="0">
              <a:buNone/>
              <a:defRPr sz="4900"/>
            </a:lvl3pPr>
            <a:lvl4pPr marL="6740317" indent="0">
              <a:buNone/>
              <a:defRPr sz="4400"/>
            </a:lvl4pPr>
            <a:lvl5pPr marL="8987089" indent="0">
              <a:buNone/>
              <a:defRPr sz="4400"/>
            </a:lvl5pPr>
            <a:lvl6pPr marL="11233861" indent="0">
              <a:buNone/>
              <a:defRPr sz="4400"/>
            </a:lvl6pPr>
            <a:lvl7pPr marL="13480633" indent="0">
              <a:buNone/>
              <a:defRPr sz="4400"/>
            </a:lvl7pPr>
            <a:lvl8pPr marL="15727406" indent="0">
              <a:buNone/>
              <a:defRPr sz="4400"/>
            </a:lvl8pPr>
            <a:lvl9pPr marL="17974178" indent="0">
              <a:buNone/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1318262"/>
            <a:ext cx="41148000" cy="5486400"/>
          </a:xfrm>
          <a:prstGeom prst="rect">
            <a:avLst/>
          </a:prstGeom>
        </p:spPr>
        <p:txBody>
          <a:bodyPr vert="horz" lIns="449354" tIns="224677" rIns="449354" bIns="2246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7680963"/>
            <a:ext cx="41148000" cy="21724622"/>
          </a:xfrm>
          <a:prstGeom prst="rect">
            <a:avLst/>
          </a:prstGeom>
        </p:spPr>
        <p:txBody>
          <a:bodyPr vert="horz" lIns="449354" tIns="224677" rIns="449354" bIns="2246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30510482"/>
            <a:ext cx="10668000" cy="17526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5C963-2AF1-441D-9114-E5826BF09184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0" y="30510482"/>
            <a:ext cx="14478000" cy="17526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0" y="30510482"/>
            <a:ext cx="10668000" cy="17526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B127-E90D-44A8-AFB3-3DC2C2B2C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3544" rtl="0" eaLnBrk="1" latinLnBrk="0" hangingPunct="1">
        <a:spcBef>
          <a:spcPct val="0"/>
        </a:spcBef>
        <a:buNone/>
        <a:defRPr sz="2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5079" indent="-1685079" algn="l" defTabSz="4493544" rtl="0" eaLnBrk="1" latinLnBrk="0" hangingPunct="1">
        <a:spcBef>
          <a:spcPct val="20000"/>
        </a:spcBef>
        <a:buFont typeface="Arial" pitchFamily="34" charset="0"/>
        <a:buChar char="•"/>
        <a:defRPr sz="15700" kern="1200">
          <a:solidFill>
            <a:schemeClr val="tx1"/>
          </a:solidFill>
          <a:latin typeface="+mn-lt"/>
          <a:ea typeface="+mn-ea"/>
          <a:cs typeface="+mn-cs"/>
        </a:defRPr>
      </a:lvl1pPr>
      <a:lvl2pPr marL="3651005" indent="-1404233" algn="l" defTabSz="4493544" rtl="0" eaLnBrk="1" latinLnBrk="0" hangingPunct="1">
        <a:spcBef>
          <a:spcPct val="20000"/>
        </a:spcBef>
        <a:buFont typeface="Arial" pitchFamily="34" charset="0"/>
        <a:buChar char="–"/>
        <a:defRPr sz="13800" kern="1200">
          <a:solidFill>
            <a:schemeClr val="tx1"/>
          </a:solidFill>
          <a:latin typeface="+mn-lt"/>
          <a:ea typeface="+mn-ea"/>
          <a:cs typeface="+mn-cs"/>
        </a:defRPr>
      </a:lvl2pPr>
      <a:lvl3pPr marL="5616931" indent="-1123386" algn="l" defTabSz="4493544" rtl="0" eaLnBrk="1" latinLnBrk="0" hangingPunct="1">
        <a:spcBef>
          <a:spcPct val="20000"/>
        </a:spcBef>
        <a:buFont typeface="Arial" pitchFamily="34" charset="0"/>
        <a:buChar char="•"/>
        <a:defRPr sz="11800" kern="1200">
          <a:solidFill>
            <a:schemeClr val="tx1"/>
          </a:solidFill>
          <a:latin typeface="+mn-lt"/>
          <a:ea typeface="+mn-ea"/>
          <a:cs typeface="+mn-cs"/>
        </a:defRPr>
      </a:lvl3pPr>
      <a:lvl4pPr marL="7863703" indent="-1123386" algn="l" defTabSz="4493544" rtl="0" eaLnBrk="1" latinLnBrk="0" hangingPunct="1">
        <a:spcBef>
          <a:spcPct val="20000"/>
        </a:spcBef>
        <a:buFont typeface="Arial" pitchFamily="34" charset="0"/>
        <a:buChar char="–"/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110475" indent="-1123386" algn="l" defTabSz="4493544" rtl="0" eaLnBrk="1" latinLnBrk="0" hangingPunct="1">
        <a:spcBef>
          <a:spcPct val="20000"/>
        </a:spcBef>
        <a:buFont typeface="Arial" pitchFamily="34" charset="0"/>
        <a:buChar char="»"/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357247" indent="-1123386" algn="l" defTabSz="449354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4604020" indent="-1123386" algn="l" defTabSz="449354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6850792" indent="-1123386" algn="l" defTabSz="449354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19097564" indent="-1123386" algn="l" defTabSz="449354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246772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493544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6740317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87089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233861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3480633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5727406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7974178" algn="l" defTabSz="4493544" rtl="0" eaLnBrk="1" latinLnBrk="0" hangingPunct="1"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gif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triped Right Arrow 21"/>
          <p:cNvSpPr/>
          <p:nvPr/>
        </p:nvSpPr>
        <p:spPr>
          <a:xfrm>
            <a:off x="13400273" y="12758490"/>
            <a:ext cx="7402327" cy="9931054"/>
          </a:xfrm>
          <a:prstGeom prst="stripedRightArrow">
            <a:avLst/>
          </a:prstGeom>
          <a:solidFill>
            <a:schemeClr val="accent5">
              <a:lumMod val="40000"/>
              <a:lumOff val="6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29400" y="311765"/>
            <a:ext cx="39090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FF00"/>
                </a:solidFill>
              </a:rPr>
              <a:t>Iowa Environmental Mesonet (IEM</a:t>
            </a:r>
            <a:r>
              <a:rPr lang="en-US" sz="8000" dirty="0" smtClean="0">
                <a:solidFill>
                  <a:srgbClr val="FFFF00"/>
                </a:solidFill>
              </a:rPr>
              <a:t>): Making Weather Data Great Again</a:t>
            </a:r>
            <a:endParaRPr lang="en-US" sz="8000" dirty="0" smtClean="0">
              <a:solidFill>
                <a:srgbClr val="FFFF00"/>
              </a:solidFill>
            </a:endParaRPr>
          </a:p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Daryl </a:t>
            </a:r>
            <a:r>
              <a:rPr lang="en-US" sz="7200" dirty="0" err="1" smtClean="0">
                <a:solidFill>
                  <a:srgbClr val="FFFF00"/>
                </a:solidFill>
              </a:rPr>
              <a:t>Herzmann</a:t>
            </a:r>
            <a:r>
              <a:rPr lang="en-US" sz="7200" dirty="0" smtClean="0">
                <a:solidFill>
                  <a:srgbClr val="FFFF00"/>
                </a:solidFill>
              </a:rPr>
              <a:t> and Raymond </a:t>
            </a:r>
            <a:r>
              <a:rPr lang="en-US" sz="7200" dirty="0" err="1" smtClean="0">
                <a:solidFill>
                  <a:srgbClr val="FFFF00"/>
                </a:solidFill>
              </a:rPr>
              <a:t>Arritt</a:t>
            </a:r>
            <a:r>
              <a:rPr lang="en-US" sz="7200" dirty="0" smtClean="0">
                <a:solidFill>
                  <a:srgbClr val="FFFF00"/>
                </a:solidFill>
              </a:rPr>
              <a:t>, Department of Agronomy </a:t>
            </a:r>
            <a:endParaRPr lang="en-US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1181040"/>
            <a:ext cx="45720000" cy="17373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</a:t>
            </a:r>
            <a:r>
              <a:rPr lang="en-US" dirty="0" smtClean="0"/>
              <a:t>mesonet.agron.iastate.edu</a:t>
            </a:r>
            <a:endParaRPr lang="en-US" sz="7200" dirty="0"/>
          </a:p>
        </p:txBody>
      </p:sp>
      <p:pic>
        <p:nvPicPr>
          <p:cNvPr id="76" name="Picture 75" descr="agr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762000"/>
            <a:ext cx="5486400" cy="11334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3276600"/>
            <a:ext cx="16027394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We process complex datasets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16027393" y="3277849"/>
            <a:ext cx="29692607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and make it all freely available on a website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027394" y="4739988"/>
            <a:ext cx="0" cy="2741641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90600" y="5256550"/>
            <a:ext cx="150367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We know these formats!</a:t>
            </a:r>
          </a:p>
          <a:p>
            <a:pPr marL="711200" indent="-152400" defTabSz="4800600"/>
            <a:r>
              <a:rPr lang="en-US" dirty="0" err="1" smtClean="0">
                <a:solidFill>
                  <a:schemeClr val="bg1"/>
                </a:solidFill>
              </a:rPr>
              <a:t>netCDF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grib</a:t>
            </a:r>
            <a:r>
              <a:rPr lang="en-US" dirty="0" smtClean="0">
                <a:solidFill>
                  <a:schemeClr val="bg1"/>
                </a:solidFill>
              </a:rPr>
              <a:t>	GINI</a:t>
            </a:r>
          </a:p>
          <a:p>
            <a:pPr marL="711200" indent="-152400" defTabSz="4800600"/>
            <a:r>
              <a:rPr lang="en-US" dirty="0" smtClean="0">
                <a:solidFill>
                  <a:schemeClr val="bg1"/>
                </a:solidFill>
              </a:rPr>
              <a:t>METAR	SHEF	</a:t>
            </a:r>
            <a:r>
              <a:rPr lang="en-US" dirty="0" err="1" smtClean="0">
                <a:solidFill>
                  <a:schemeClr val="bg1"/>
                </a:solidFill>
              </a:rPr>
              <a:t>HydroML</a:t>
            </a:r>
            <a:endParaRPr lang="en-US" dirty="0" smtClean="0">
              <a:solidFill>
                <a:schemeClr val="bg1"/>
              </a:solidFill>
            </a:endParaRPr>
          </a:p>
          <a:p>
            <a:pPr marL="711200" indent="-152400" defTabSz="4800600"/>
            <a:r>
              <a:rPr lang="en-US" dirty="0" smtClean="0">
                <a:solidFill>
                  <a:schemeClr val="bg1"/>
                </a:solidFill>
              </a:rPr>
              <a:t>NIDS	JSON	</a:t>
            </a:r>
            <a:r>
              <a:rPr lang="en-US" dirty="0" err="1" smtClean="0">
                <a:solidFill>
                  <a:schemeClr val="bg1"/>
                </a:solidFill>
              </a:rPr>
              <a:t>GeoTIFF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65207" y="11582400"/>
            <a:ext cx="15036793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We process them in real-time!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Over 50,000 global surface observation stations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NWS RADAR Ingest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Near full NWS Text Ingest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Non-NWS data sources too!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65207" y="20616684"/>
            <a:ext cx="150367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C000"/>
                </a:solidFill>
              </a:rPr>
              <a:t>We partner with others with data!</a:t>
            </a:r>
          </a:p>
        </p:txBody>
      </p:sp>
      <p:pic>
        <p:nvPicPr>
          <p:cNvPr id="171" name="Picture 170" descr="kc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258" y="28481251"/>
            <a:ext cx="4333083" cy="2199873"/>
          </a:xfrm>
          <a:prstGeom prst="rect">
            <a:avLst/>
          </a:prstGeom>
        </p:spPr>
      </p:pic>
      <p:pic>
        <p:nvPicPr>
          <p:cNvPr id="172" name="Picture 171" descr="kimt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258" y="24460200"/>
            <a:ext cx="4646142" cy="1459120"/>
          </a:xfrm>
          <a:prstGeom prst="rect">
            <a:avLst/>
          </a:prstGeom>
        </p:spPr>
      </p:pic>
      <p:pic>
        <p:nvPicPr>
          <p:cNvPr id="173" name="Picture 172" descr="kcci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9520" y="22707600"/>
            <a:ext cx="4468557" cy="1215934"/>
          </a:xfrm>
          <a:prstGeom prst="rect">
            <a:avLst/>
          </a:prstGeom>
        </p:spPr>
      </p:pic>
      <p:pic>
        <p:nvPicPr>
          <p:cNvPr id="174" name="Picture 173" descr="kelo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9795" y="26441400"/>
            <a:ext cx="4118485" cy="1702307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773" y="25937166"/>
            <a:ext cx="4673000" cy="18692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6" name="Picture 175" descr="iihrlogo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38931" y="29108400"/>
            <a:ext cx="4113906" cy="1410483"/>
          </a:xfrm>
          <a:prstGeom prst="rect">
            <a:avLst/>
          </a:prstGeom>
        </p:spPr>
      </p:pic>
      <p:grpSp>
        <p:nvGrpSpPr>
          <p:cNvPr id="177" name="Group 176"/>
          <p:cNvGrpSpPr/>
          <p:nvPr/>
        </p:nvGrpSpPr>
        <p:grpSpPr>
          <a:xfrm>
            <a:off x="8148510" y="22631400"/>
            <a:ext cx="4586621" cy="2431867"/>
            <a:chOff x="11748590" y="15240000"/>
            <a:chExt cx="1738810" cy="762000"/>
          </a:xfrm>
        </p:grpSpPr>
        <p:pic>
          <p:nvPicPr>
            <p:cNvPr id="178" name="Picture 177" descr="nws.gif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1748590" y="15240000"/>
              <a:ext cx="852985" cy="762000"/>
            </a:xfrm>
            <a:prstGeom prst="rect">
              <a:avLst/>
            </a:prstGeom>
          </p:spPr>
        </p:pic>
        <p:pic>
          <p:nvPicPr>
            <p:cNvPr id="179" name="Picture 178" descr="faa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725400" y="15240000"/>
              <a:ext cx="762000" cy="762000"/>
            </a:xfrm>
            <a:prstGeom prst="rect">
              <a:avLst/>
            </a:prstGeom>
          </p:spPr>
        </p:pic>
      </p:grpSp>
      <p:pic>
        <p:nvPicPr>
          <p:cNvPr id="180" name="Picture 179" descr="usgs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13400" y="26321893"/>
            <a:ext cx="4559752" cy="1307129"/>
          </a:xfrm>
          <a:prstGeom prst="rect">
            <a:avLst/>
          </a:prstGeom>
        </p:spPr>
      </p:pic>
      <p:pic>
        <p:nvPicPr>
          <p:cNvPr id="181" name="Picture 180" descr="ncrs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655192" y="28731378"/>
            <a:ext cx="3799793" cy="194549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9550" y="13853211"/>
            <a:ext cx="10037897" cy="7772400"/>
          </a:xfrm>
          <a:prstGeom prst="rect">
            <a:avLst/>
          </a:prstGeom>
        </p:spPr>
      </p:pic>
      <p:sp>
        <p:nvSpPr>
          <p:cNvPr id="38" name="TextBox 37"/>
          <p:cNvSpPr txBox="1">
            <a:spLocks/>
          </p:cNvSpPr>
          <p:nvPr/>
        </p:nvSpPr>
        <p:spPr>
          <a:xfrm>
            <a:off x="17830946" y="5029200"/>
            <a:ext cx="757989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High-Res </a:t>
            </a:r>
            <a:r>
              <a:rPr lang="en-US" b="1" dirty="0" err="1" smtClean="0">
                <a:solidFill>
                  <a:srgbClr val="FFC000"/>
                </a:solidFill>
              </a:rPr>
              <a:t>Precip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8039689" y="22545008"/>
            <a:ext cx="56407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Wind Roses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83" name="TextBox 182"/>
          <p:cNvSpPr txBox="1">
            <a:spLocks/>
          </p:cNvSpPr>
          <p:nvPr/>
        </p:nvSpPr>
        <p:spPr>
          <a:xfrm>
            <a:off x="37566600" y="5029200"/>
            <a:ext cx="64794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Auto-Plotting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5548067" y="22592130"/>
            <a:ext cx="88765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NWS Text Archives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85" name="TextBox 184"/>
          <p:cNvSpPr txBox="1">
            <a:spLocks/>
          </p:cNvSpPr>
          <p:nvPr/>
        </p:nvSpPr>
        <p:spPr>
          <a:xfrm>
            <a:off x="26696706" y="5029200"/>
            <a:ext cx="97268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Raw Data Download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17602200" y="22592130"/>
            <a:ext cx="757130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RADAR Imagery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20" y="6705600"/>
            <a:ext cx="7692281" cy="5769211"/>
          </a:xfrm>
          <a:prstGeom prst="rect">
            <a:avLst/>
          </a:prstGeom>
        </p:spPr>
      </p:pic>
      <p:pic>
        <p:nvPicPr>
          <p:cNvPr id="187" name="Picture 18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200" y="24688800"/>
            <a:ext cx="5943600" cy="5943600"/>
          </a:xfrm>
          <a:prstGeom prst="rect">
            <a:avLst/>
          </a:prstGeom>
        </p:spPr>
      </p:pic>
      <p:pic>
        <p:nvPicPr>
          <p:cNvPr id="188" name="Picture 18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8232" y="6858000"/>
            <a:ext cx="6917768" cy="5188326"/>
          </a:xfrm>
          <a:prstGeom prst="rect">
            <a:avLst/>
          </a:prstGeom>
        </p:spPr>
      </p:pic>
      <p:sp>
        <p:nvSpPr>
          <p:cNvPr id="190" name="TextBox 189"/>
          <p:cNvSpPr txBox="1"/>
          <p:nvPr/>
        </p:nvSpPr>
        <p:spPr>
          <a:xfrm>
            <a:off x="31894796" y="13639800"/>
            <a:ext cx="13291804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 train wreck of a website!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Hundreds of Apps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Billions of observations available for download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Crazy levels of interactivity and options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20" y="24688800"/>
            <a:ext cx="7538570" cy="5943600"/>
          </a:xfrm>
          <a:prstGeom prst="rect">
            <a:avLst/>
          </a:prstGeom>
        </p:spPr>
      </p:pic>
      <p:sp>
        <p:nvSpPr>
          <p:cNvPr id="192" name="TextBox 191"/>
          <p:cNvSpPr txBox="1"/>
          <p:nvPr/>
        </p:nvSpPr>
        <p:spPr>
          <a:xfrm>
            <a:off x="27563700" y="7162800"/>
            <a:ext cx="8099054" cy="4524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station,valid,tmpf</a:t>
            </a:r>
            <a:r>
              <a:rPr lang="en-US" sz="1200" dirty="0"/>
              <a:t>, </a:t>
            </a:r>
            <a:r>
              <a:rPr lang="en-US" sz="1200" dirty="0" err="1"/>
              <a:t>dwpf</a:t>
            </a:r>
            <a:r>
              <a:rPr lang="en-US" sz="1200" dirty="0"/>
              <a:t>, </a:t>
            </a:r>
            <a:r>
              <a:rPr lang="en-US" sz="1200" dirty="0" err="1"/>
              <a:t>relh</a:t>
            </a:r>
            <a:r>
              <a:rPr lang="en-US" sz="1200" dirty="0"/>
              <a:t>, </a:t>
            </a:r>
            <a:r>
              <a:rPr lang="en-US" sz="1200" dirty="0" err="1"/>
              <a:t>drct</a:t>
            </a:r>
            <a:r>
              <a:rPr lang="en-US" sz="1200" dirty="0"/>
              <a:t>, </a:t>
            </a:r>
            <a:r>
              <a:rPr lang="en-US" sz="1200" dirty="0" err="1"/>
              <a:t>sknt</a:t>
            </a:r>
            <a:r>
              <a:rPr lang="en-US" sz="1200" dirty="0"/>
              <a:t>, p01i, </a:t>
            </a:r>
            <a:r>
              <a:rPr lang="en-US" sz="1200" dirty="0" err="1"/>
              <a:t>alti</a:t>
            </a:r>
            <a:r>
              <a:rPr lang="en-US" sz="1200" dirty="0"/>
              <a:t>, </a:t>
            </a:r>
            <a:r>
              <a:rPr lang="en-US" sz="1200" dirty="0" err="1"/>
              <a:t>mslp</a:t>
            </a:r>
            <a:r>
              <a:rPr lang="en-US" sz="1200" dirty="0"/>
              <a:t>, </a:t>
            </a:r>
            <a:r>
              <a:rPr lang="en-US" sz="1200" dirty="0" err="1"/>
              <a:t>vsby</a:t>
            </a:r>
            <a:r>
              <a:rPr lang="en-US" sz="1200" dirty="0"/>
              <a:t>, gust, skyc1, skyc2, skyc3, skyc4, skyl1, skyl2, skyl3, skyl4, </a:t>
            </a:r>
            <a:r>
              <a:rPr lang="en-US" sz="1200" dirty="0" err="1"/>
              <a:t>presentwx</a:t>
            </a:r>
            <a:r>
              <a:rPr lang="en-US" sz="1200" dirty="0"/>
              <a:t>, </a:t>
            </a:r>
            <a:r>
              <a:rPr lang="en-US" sz="1200" dirty="0" err="1"/>
              <a:t>metar</a:t>
            </a:r>
            <a:endParaRPr lang="en-US" sz="1200" dirty="0"/>
          </a:p>
          <a:p>
            <a:r>
              <a:rPr lang="en-US" sz="1200" dirty="0"/>
              <a:t>DSM,1970-01-01 00:00,24.08,19.04,80.80,100.00,6.00,M,30.06,M,5.00,M,OVC,   ,   ,M,M,M,M,M,M,METAR KDSM 010000Z 10006KT 5SM FG OVC/// M04/M07 A//// RMK SLP181 T10441072</a:t>
            </a:r>
          </a:p>
          <a:p>
            <a:r>
              <a:rPr lang="en-US" sz="1200" dirty="0"/>
              <a:t>DSM,1970-01-01 03:00,21.92,17.96,84.47,180.00,8.00,M,30.07,M,4.00,M,OVC,   ,   ,M,M,M,M,M,M,METAR KDSM 010300Z 18008KT 4SM -SN FG OVC/// M06/M08 A//// RMK SLP182 T10561078</a:t>
            </a:r>
          </a:p>
          <a:p>
            <a:r>
              <a:rPr lang="en-US" sz="1200" dirty="0"/>
              <a:t>DSM,1970-01-01 06:00,19.94,15.98,84.33,170.00,5.00,0.00,30.05,M,3.00,M,OVC,   ,   ,   ,M,M,M,M,M,KDSM 010600Z 17005KT 3SM -SN FG OVC/// M07/M09 A//// RMK SLP177 T10671089</a:t>
            </a:r>
          </a:p>
          <a:p>
            <a:r>
              <a:rPr lang="en-US" sz="1200" dirty="0"/>
              <a:t>DSM,1970-01-01 09:00,17.96,14.00,84.20,160.00,6.00,0.01,30.04,M,2.00,M,OVC,   ,   ,   ,M,M,M,M,M,KDSM 010900Z 16006KT 2SM -SN FG OVC/// M08/M10 A//// RMK SLP172 P0001 T10781100</a:t>
            </a:r>
          </a:p>
          <a:p>
            <a:r>
              <a:rPr lang="en-US" sz="1200" dirty="0"/>
              <a:t>DSM,1970-01-01 12:00,15.98,12.02,84.06,160.00,4.00,0.00,30.02,M,3.00,M,BKN,   ,   ,   ,M,M,M,M,M,KDSM 011200Z 16004KT 3SM FG BKN/// M09/M11 A//// RMK SLP165 T10891111</a:t>
            </a:r>
          </a:p>
          <a:p>
            <a:r>
              <a:rPr lang="en-US" sz="1200" dirty="0"/>
              <a:t>DSM,1970-01-01 15:00,17.06,12.92,83.47,150.00,3.00,0.00,30.05,M,3.00,M,OVC,BKN,   ,   ,M,M,M,M,M,KDSM 011500Z 15003KT 3SM -SN FG OVC/// BKN/// M08/M11 A//// RMK SLP176 T10831106</a:t>
            </a:r>
          </a:p>
          <a:p>
            <a:r>
              <a:rPr lang="en-US" sz="1200" dirty="0"/>
              <a:t>DSM,1970-01-01 18:00,21.02,17.06,84.41,270.00,6.00,0.00,30.05,M,3.00,M,BKN,OVC,   ,   ,M,M,M,M,M,KDSM 011800Z 27006KT 3SM -SN FG BKN/// OVC/// M06/M08 A//// RMK SLP176 T10611083</a:t>
            </a:r>
          </a:p>
          <a:p>
            <a:r>
              <a:rPr lang="en-US" sz="1200" dirty="0"/>
              <a:t>DSM,1970-01-01 21:00,21.92,15.98,77.54,320.00,7.00,0.00,30.03,M,4.00,M,BKN,OVC,   ,   ,M,M,M,M,M,KDSM 012100Z 32007KT 4SM -SN FG BKN/// OVC/// M06/M09 A//// RMK SLP169 T10561089</a:t>
            </a:r>
          </a:p>
          <a:p>
            <a:r>
              <a:rPr lang="en-US" sz="1200" dirty="0"/>
              <a:t>DSM,1970-01-02 00:00,15.98,10.94,80.13,320.00,9.00,0.00,30.06,M,3.00,M,SCT,OVC,   ,   ,M,M,M,M,M,KDSM 020000Z 32009KT 3SM FG SCT/// OVC/// M09/M12 A//// RMK SLP178 T10891117</a:t>
            </a:r>
          </a:p>
          <a:p>
            <a:r>
              <a:rPr lang="en-US" sz="1200" dirty="0"/>
              <a:t>DSM,1970-01-02 03:00,12.92,8.96,83.85,290.00,4.00,0.00,30.09,M,1.00,M,OVC,   ,   ,   ,M,M,M,M,M,KDSM 020300Z 29004KT 1SM -SN FG OVC/// M11/M13 A//// RMK SLP188 T11061128</a:t>
            </a:r>
          </a:p>
          <a:p>
            <a:r>
              <a:rPr lang="en-US" sz="1200" dirty="0"/>
              <a:t>DSM,1970-01-02 06:00,12.92,8.96,83.85,270.00,5.00,0.00,30.08,M,1.50,M,OVC,   ,   ,   ,M,M,M,M,M,KDSM 020600Z 27005KT 11/2SM -SN FG OVC/// M11/M13 A//// RMK SLP185 T11061128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36006327" y="24688800"/>
            <a:ext cx="7927170" cy="59436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FXUS63 KDMX 122220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AFDDMX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AREA FORECAST DISCUSSION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NATIONAL WEATHER SERVICE DES MOINES IA</a:t>
            </a:r>
          </a:p>
          <a:p>
            <a:r>
              <a:rPr lang="en-US" sz="1600" b="1" dirty="0">
                <a:latin typeface="Consolas" panose="020B0609020204030204" pitchFamily="49" charset="0"/>
              </a:rPr>
              <a:t>418 PM CST SAT NOV 12 2005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.DISCUSSION...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 MULTITUDE OF ISSUES SURROUNDING THIS FORECAST AS ACTIVE LATE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AUTUMN PATTERN DEVELOPS ACRS THE CENTRAL UNITED STATES. 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CURRENTLY...SFC LOW PASSING THRU SE SOUTH DAKOTAS WITH DRY LINE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PUNCHING INTO WESTERN IA.  INSTABILITY HAVING A HARD TIME INCREASING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WITH LOW LEVEL CLDS INHIBITING HEATING...HOWEVER MOST RECENTLY SOME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SUNSHINE HAS POKED THROUGH ACRS THE WESTERN THIRD OF THE STATE...SO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THINGS MAY HEAT A BIT MORE.  WNDS STILL APPEAR TO REMAIN PRIMARY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THREAT BUT ENOUGH ENHANCED SHEAR AND INSTABILITY JUST ALONG DRY LINE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AXIS MAY PROVIDE THE NECESSARY INGREDIENTS FOR A BRIEF TORNADO OR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TWO.  OTHERWISE...DRY LINE/BOUNDARY WL PASS THROUGH THIS EVENING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WITH TIGHTENING PRESSURE GRADIENT AND STRONG SUBSIDENCE.  45-55KTS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WL BE COMMON JUST OFF THE SFC FM THE WNW AND MOMENTUM TRANSPORT TO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THE SFC WL HELP TO SUSTAIN WINDS OVERNIGHT INTO SUNDAY.  HAVE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EXPANDED THE WIND ADVISORY FARTHER SOUTH TO A CRESTON TO OSKALOOSA 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LINE.</a:t>
            </a:r>
          </a:p>
        </p:txBody>
      </p:sp>
      <p:pic>
        <p:nvPicPr>
          <p:cNvPr id="194" name="Picture 19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035" y="31559603"/>
            <a:ext cx="1079365" cy="825397"/>
          </a:xfrm>
          <a:prstGeom prst="rect">
            <a:avLst/>
          </a:prstGeom>
        </p:spPr>
      </p:pic>
      <p:pic>
        <p:nvPicPr>
          <p:cNvPr id="195" name="Picture 19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400" y="31559603"/>
            <a:ext cx="1079365" cy="825397"/>
          </a:xfrm>
          <a:prstGeom prst="rect">
            <a:avLst/>
          </a:prstGeom>
        </p:spPr>
      </p:pic>
      <p:pic>
        <p:nvPicPr>
          <p:cNvPr id="197" name="Picture 19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1600" y="31559603"/>
            <a:ext cx="1079365" cy="825397"/>
          </a:xfrm>
          <a:prstGeom prst="rect">
            <a:avLst/>
          </a:prstGeom>
        </p:spPr>
      </p:pic>
      <p:pic>
        <p:nvPicPr>
          <p:cNvPr id="198" name="Picture 19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800" y="31559603"/>
            <a:ext cx="1079365" cy="825397"/>
          </a:xfrm>
          <a:prstGeom prst="rect">
            <a:avLst/>
          </a:prstGeom>
        </p:spPr>
      </p:pic>
      <p:pic>
        <p:nvPicPr>
          <p:cNvPr id="200" name="Picture 19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0" y="31559603"/>
            <a:ext cx="1079365" cy="825397"/>
          </a:xfrm>
          <a:prstGeom prst="rect">
            <a:avLst/>
          </a:prstGeom>
        </p:spPr>
      </p:pic>
      <p:pic>
        <p:nvPicPr>
          <p:cNvPr id="201" name="Picture 20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6200" y="31559603"/>
            <a:ext cx="1079365" cy="825397"/>
          </a:xfrm>
          <a:prstGeom prst="rect">
            <a:avLst/>
          </a:prstGeom>
        </p:spPr>
      </p:pic>
      <p:pic>
        <p:nvPicPr>
          <p:cNvPr id="202" name="Picture 20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4400" y="31559603"/>
            <a:ext cx="1079365" cy="825397"/>
          </a:xfrm>
          <a:prstGeom prst="rect">
            <a:avLst/>
          </a:prstGeom>
        </p:spPr>
      </p:pic>
      <p:pic>
        <p:nvPicPr>
          <p:cNvPr id="203" name="Picture 20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600" y="31559603"/>
            <a:ext cx="1079365" cy="825397"/>
          </a:xfrm>
          <a:prstGeom prst="rect">
            <a:avLst/>
          </a:prstGeom>
        </p:spPr>
      </p:pic>
      <p:pic>
        <p:nvPicPr>
          <p:cNvPr id="204" name="Picture 20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835" y="31559603"/>
            <a:ext cx="1079365" cy="825397"/>
          </a:xfrm>
          <a:prstGeom prst="rect">
            <a:avLst/>
          </a:prstGeom>
        </p:spPr>
      </p:pic>
      <p:pic>
        <p:nvPicPr>
          <p:cNvPr id="205" name="Picture 20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35" y="31559603"/>
            <a:ext cx="1079365" cy="825397"/>
          </a:xfrm>
          <a:prstGeom prst="rect">
            <a:avLst/>
          </a:prstGeom>
        </p:spPr>
      </p:pic>
      <p:pic>
        <p:nvPicPr>
          <p:cNvPr id="206" name="Picture 20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435" y="31559603"/>
            <a:ext cx="1079365" cy="825397"/>
          </a:xfrm>
          <a:prstGeom prst="rect">
            <a:avLst/>
          </a:prstGeom>
        </p:spPr>
      </p:pic>
      <p:pic>
        <p:nvPicPr>
          <p:cNvPr id="207" name="Picture 20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2235" y="31559603"/>
            <a:ext cx="1079365" cy="825397"/>
          </a:xfrm>
          <a:prstGeom prst="rect">
            <a:avLst/>
          </a:prstGeom>
        </p:spPr>
      </p:pic>
      <p:pic>
        <p:nvPicPr>
          <p:cNvPr id="208" name="Picture 20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35" y="31559603"/>
            <a:ext cx="1079365" cy="825397"/>
          </a:xfrm>
          <a:prstGeom prst="rect">
            <a:avLst/>
          </a:prstGeom>
        </p:spPr>
      </p:pic>
      <p:pic>
        <p:nvPicPr>
          <p:cNvPr id="209" name="Picture 20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235" y="31559603"/>
            <a:ext cx="1079365" cy="825397"/>
          </a:xfrm>
          <a:prstGeom prst="rect">
            <a:avLst/>
          </a:prstGeom>
        </p:spPr>
      </p:pic>
      <p:pic>
        <p:nvPicPr>
          <p:cNvPr id="210" name="Picture 20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035" y="31559603"/>
            <a:ext cx="1079365" cy="8253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561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Consolas</vt:lpstr>
      <vt:lpstr>Office Theme</vt:lpstr>
      <vt:lpstr>PowerPoint Presentation</vt:lpstr>
    </vt:vector>
  </TitlesOfParts>
  <Company>Agronomy Department 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Agronomy Dept.</dc:creator>
  <cp:lastModifiedBy>Herzmann, Daryl E [AGRON]</cp:lastModifiedBy>
  <cp:revision>80</cp:revision>
  <dcterms:created xsi:type="dcterms:W3CDTF">2009-02-02T13:49:05Z</dcterms:created>
  <dcterms:modified xsi:type="dcterms:W3CDTF">2017-09-07T19:51:19Z</dcterms:modified>
</cp:coreProperties>
</file>